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6858000" cy="9906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7528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5057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258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0114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376424" algn="l" defTabSz="9505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851709" algn="l" defTabSz="9505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326994" algn="l" defTabSz="9505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802279" algn="l" defTabSz="95057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Шубина Елена Викторовн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ED76"/>
    <a:srgbClr val="009900"/>
    <a:srgbClr val="CCFFFF"/>
    <a:srgbClr val="E1B5DC"/>
    <a:srgbClr val="2FF55E"/>
    <a:srgbClr val="99FF99"/>
    <a:srgbClr val="BFEF9B"/>
    <a:srgbClr val="95F3C2"/>
    <a:srgbClr val="FD885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17" autoAdjust="0"/>
    <p:restoredTop sz="95698" autoAdjust="0"/>
  </p:normalViewPr>
  <p:slideViewPr>
    <p:cSldViewPr>
      <p:cViewPr>
        <p:scale>
          <a:sx n="100" d="100"/>
          <a:sy n="100" d="100"/>
        </p:scale>
        <p:origin x="-1614" y="504"/>
      </p:cViewPr>
      <p:guideLst>
        <p:guide orient="horz" pos="3121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B4F384-DE68-4FA2-8F3B-0B748D00ED2E}" type="datetimeFigureOut">
              <a:rPr lang="ru-RU" smtClean="0"/>
              <a:t>01.04.2021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630"/>
            <a:ext cx="2946400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BEF76-24FA-4B8A-9B99-BBB1D9BAEA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909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81DD1AD1-9623-4C45-948A-F2195F66EF88}" type="datetimeFigureOut">
              <a:rPr lang="ru-RU"/>
              <a:pPr>
                <a:defRPr/>
              </a:pPr>
              <a:t>01.04.2021</a:t>
            </a:fld>
            <a:endParaRPr lang="ru-RU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46125"/>
            <a:ext cx="2574925" cy="3719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3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13" tIns="45706" rIns="91413" bIns="457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fld id="{5C1BBB5A-AEFB-4FDD-9C8D-746B69115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6749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7528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5057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42585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90114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376424" algn="l" defTabSz="9505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51709" algn="l" defTabSz="9505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26994" algn="l" defTabSz="9505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02279" algn="l" defTabSz="95057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11375" y="746125"/>
            <a:ext cx="2574925" cy="37195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1BBB5A-AEFB-4FDD-9C8D-746B69115E88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98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2" y="3077289"/>
            <a:ext cx="5829301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475284" indent="0" algn="ctr">
              <a:buNone/>
              <a:defRPr/>
            </a:lvl2pPr>
            <a:lvl3pPr marL="950570" indent="0" algn="ctr">
              <a:buNone/>
              <a:defRPr/>
            </a:lvl3pPr>
            <a:lvl4pPr marL="1425854" indent="0" algn="ctr">
              <a:buNone/>
              <a:defRPr/>
            </a:lvl4pPr>
            <a:lvl5pPr marL="1901140" indent="0" algn="ctr">
              <a:buNone/>
              <a:defRPr/>
            </a:lvl5pPr>
            <a:lvl6pPr marL="2376424" indent="0" algn="ctr">
              <a:buNone/>
              <a:defRPr/>
            </a:lvl6pPr>
            <a:lvl7pPr marL="2851709" indent="0" algn="ctr">
              <a:buNone/>
              <a:defRPr/>
            </a:lvl7pPr>
            <a:lvl8pPr marL="3326994" indent="0" algn="ctr">
              <a:buNone/>
              <a:defRPr/>
            </a:lvl8pPr>
            <a:lvl9pPr marL="380227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88184-EE88-4004-A260-74121D695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8EB61-5DA1-46D4-8E6C-FF66905D6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743457" y="708566"/>
            <a:ext cx="1376361" cy="85874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1987" y="708566"/>
            <a:ext cx="4017169" cy="85874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86F3C-23E0-4DFF-A656-0603DE8557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01F24-0F77-4646-82B3-1560702FD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8"/>
            <a:ext cx="5829301" cy="1967443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93"/>
            <a:ext cx="5829301" cy="2166935"/>
          </a:xfrm>
        </p:spPr>
        <p:txBody>
          <a:bodyPr anchor="b"/>
          <a:lstStyle>
            <a:lvl1pPr marL="0" indent="0">
              <a:buNone/>
              <a:defRPr sz="2000"/>
            </a:lvl1pPr>
            <a:lvl2pPr marL="475284" indent="0">
              <a:buNone/>
              <a:defRPr sz="1900"/>
            </a:lvl2pPr>
            <a:lvl3pPr marL="950570" indent="0">
              <a:buNone/>
              <a:defRPr sz="1800"/>
            </a:lvl3pPr>
            <a:lvl4pPr marL="1425854" indent="0">
              <a:buNone/>
              <a:defRPr sz="1500"/>
            </a:lvl4pPr>
            <a:lvl5pPr marL="1901140" indent="0">
              <a:buNone/>
              <a:defRPr sz="1500"/>
            </a:lvl5pPr>
            <a:lvl6pPr marL="2376424" indent="0">
              <a:buNone/>
              <a:defRPr sz="1500"/>
            </a:lvl6pPr>
            <a:lvl7pPr marL="2851709" indent="0">
              <a:buNone/>
              <a:defRPr sz="1500"/>
            </a:lvl7pPr>
            <a:lvl8pPr marL="3326994" indent="0">
              <a:buNone/>
              <a:defRPr sz="1500"/>
            </a:lvl8pPr>
            <a:lvl9pPr marL="3802279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654F7-F463-4199-A736-6CCFF67804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11983" y="2311408"/>
            <a:ext cx="2696767" cy="698464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3048" y="2311408"/>
            <a:ext cx="2696767" cy="6984644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0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22579-C2BF-4400-802B-587DE19E85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698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3" y="2217389"/>
            <a:ext cx="3030141" cy="92410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5284" indent="0">
              <a:buNone/>
              <a:defRPr sz="2000" b="1"/>
            </a:lvl2pPr>
            <a:lvl3pPr marL="950570" indent="0">
              <a:buNone/>
              <a:defRPr sz="1900" b="1"/>
            </a:lvl3pPr>
            <a:lvl4pPr marL="1425854" indent="0">
              <a:buNone/>
              <a:defRPr sz="1800" b="1"/>
            </a:lvl4pPr>
            <a:lvl5pPr marL="1901140" indent="0">
              <a:buNone/>
              <a:defRPr sz="1800" b="1"/>
            </a:lvl5pPr>
            <a:lvl6pPr marL="2376424" indent="0">
              <a:buNone/>
              <a:defRPr sz="1800" b="1"/>
            </a:lvl6pPr>
            <a:lvl7pPr marL="2851709" indent="0">
              <a:buNone/>
              <a:defRPr sz="1800" b="1"/>
            </a:lvl7pPr>
            <a:lvl8pPr marL="3326994" indent="0">
              <a:buNone/>
              <a:defRPr sz="1800" b="1"/>
            </a:lvl8pPr>
            <a:lvl9pPr marL="3802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3" y="3141489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217389"/>
            <a:ext cx="3031332" cy="92410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75284" indent="0">
              <a:buNone/>
              <a:defRPr sz="2000" b="1"/>
            </a:lvl2pPr>
            <a:lvl3pPr marL="950570" indent="0">
              <a:buNone/>
              <a:defRPr sz="1900" b="1"/>
            </a:lvl3pPr>
            <a:lvl4pPr marL="1425854" indent="0">
              <a:buNone/>
              <a:defRPr sz="1800" b="1"/>
            </a:lvl4pPr>
            <a:lvl5pPr marL="1901140" indent="0">
              <a:buNone/>
              <a:defRPr sz="1800" b="1"/>
            </a:lvl5pPr>
            <a:lvl6pPr marL="2376424" indent="0">
              <a:buNone/>
              <a:defRPr sz="1800" b="1"/>
            </a:lvl6pPr>
            <a:lvl7pPr marL="2851709" indent="0">
              <a:buNone/>
              <a:defRPr sz="1800" b="1"/>
            </a:lvl7pPr>
            <a:lvl8pPr marL="3326994" indent="0">
              <a:buNone/>
              <a:defRPr sz="1800" b="1"/>
            </a:lvl8pPr>
            <a:lvl9pPr marL="380227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2" y="3141489"/>
            <a:ext cx="3031332" cy="5707416"/>
          </a:xfrm>
        </p:spPr>
        <p:txBody>
          <a:bodyPr/>
          <a:lstStyle>
            <a:lvl1pPr>
              <a:defRPr sz="2600"/>
            </a:lvl1pPr>
            <a:lvl2pPr>
              <a:defRPr sz="20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4DD57-9B2B-4441-9C32-CD7ED08503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05DE8-5C7F-42CA-A296-A2147108CE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ECFF2-4104-4D2F-851B-FC8773A1E2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5" y="394410"/>
            <a:ext cx="2256235" cy="1678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3" y="394417"/>
            <a:ext cx="3833812" cy="8454499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5" y="2072935"/>
            <a:ext cx="2256235" cy="6775978"/>
          </a:xfrm>
        </p:spPr>
        <p:txBody>
          <a:bodyPr/>
          <a:lstStyle>
            <a:lvl1pPr marL="0" indent="0">
              <a:buNone/>
              <a:defRPr sz="1500"/>
            </a:lvl1pPr>
            <a:lvl2pPr marL="475284" indent="0">
              <a:buNone/>
              <a:defRPr sz="1300"/>
            </a:lvl2pPr>
            <a:lvl3pPr marL="950570" indent="0">
              <a:buNone/>
              <a:defRPr sz="1100"/>
            </a:lvl3pPr>
            <a:lvl4pPr marL="1425854" indent="0">
              <a:buNone/>
              <a:defRPr sz="800"/>
            </a:lvl4pPr>
            <a:lvl5pPr marL="1901140" indent="0">
              <a:buNone/>
              <a:defRPr sz="800"/>
            </a:lvl5pPr>
            <a:lvl6pPr marL="2376424" indent="0">
              <a:buNone/>
              <a:defRPr sz="800"/>
            </a:lvl6pPr>
            <a:lvl7pPr marL="2851709" indent="0">
              <a:buNone/>
              <a:defRPr sz="800"/>
            </a:lvl7pPr>
            <a:lvl8pPr marL="3326994" indent="0">
              <a:buNone/>
              <a:defRPr sz="800"/>
            </a:lvl8pPr>
            <a:lvl9pPr marL="380227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1F73D-4F9C-4665-8B22-A5AC56ABD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22"/>
            <a:ext cx="4114800" cy="5943600"/>
          </a:xfrm>
        </p:spPr>
        <p:txBody>
          <a:bodyPr lIns="95008" tIns="47502" rIns="95008" bIns="47502"/>
          <a:lstStyle>
            <a:lvl1pPr marL="0" indent="0">
              <a:buNone/>
              <a:defRPr sz="3400"/>
            </a:lvl1pPr>
            <a:lvl2pPr marL="475284" indent="0">
              <a:buNone/>
              <a:defRPr sz="2900"/>
            </a:lvl2pPr>
            <a:lvl3pPr marL="950570" indent="0">
              <a:buNone/>
              <a:defRPr sz="2600"/>
            </a:lvl3pPr>
            <a:lvl4pPr marL="1425854" indent="0">
              <a:buNone/>
              <a:defRPr sz="2000"/>
            </a:lvl4pPr>
            <a:lvl5pPr marL="1901140" indent="0">
              <a:buNone/>
              <a:defRPr sz="2000"/>
            </a:lvl5pPr>
            <a:lvl6pPr marL="2376424" indent="0">
              <a:buNone/>
              <a:defRPr sz="2000"/>
            </a:lvl6pPr>
            <a:lvl7pPr marL="2851709" indent="0">
              <a:buNone/>
              <a:defRPr sz="2000"/>
            </a:lvl7pPr>
            <a:lvl8pPr marL="3326994" indent="0">
              <a:buNone/>
              <a:defRPr sz="2000"/>
            </a:lvl8pPr>
            <a:lvl9pPr marL="380227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8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5284" indent="0">
              <a:buNone/>
              <a:defRPr sz="1300"/>
            </a:lvl2pPr>
            <a:lvl3pPr marL="950570" indent="0">
              <a:buNone/>
              <a:defRPr sz="1100"/>
            </a:lvl3pPr>
            <a:lvl4pPr marL="1425854" indent="0">
              <a:buNone/>
              <a:defRPr sz="800"/>
            </a:lvl4pPr>
            <a:lvl5pPr marL="1901140" indent="0">
              <a:buNone/>
              <a:defRPr sz="800"/>
            </a:lvl5pPr>
            <a:lvl6pPr marL="2376424" indent="0">
              <a:buNone/>
              <a:defRPr sz="800"/>
            </a:lvl6pPr>
            <a:lvl7pPr marL="2851709" indent="0">
              <a:buNone/>
              <a:defRPr sz="800"/>
            </a:lvl7pPr>
            <a:lvl8pPr marL="3326994" indent="0">
              <a:buNone/>
              <a:defRPr sz="800"/>
            </a:lvl8pPr>
            <a:lvl9pPr marL="380227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ABF3-EBBF-47E9-AD66-77C2410DD2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94" y="2300"/>
            <a:ext cx="6856809" cy="9903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9"/>
          <p:cNvSpPr txBox="1">
            <a:spLocks noChangeArrowheads="1"/>
          </p:cNvSpPr>
          <p:nvPr/>
        </p:nvSpPr>
        <p:spPr bwMode="auto">
          <a:xfrm>
            <a:off x="4444609" y="7406573"/>
            <a:ext cx="692944" cy="54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3274" tIns="41637" rIns="83274" bIns="41637"/>
          <a:lstStyle/>
          <a:p>
            <a:pPr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6" name="Заголовок 1"/>
          <p:cNvSpPr>
            <a:spLocks noGrp="1"/>
          </p:cNvSpPr>
          <p:nvPr>
            <p:ph type="title"/>
          </p:nvPr>
        </p:nvSpPr>
        <p:spPr bwMode="auto">
          <a:xfrm>
            <a:off x="611984" y="708558"/>
            <a:ext cx="5507832" cy="1602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0" tIns="47495" rIns="94990" bIns="474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7" name="Текст 2"/>
          <p:cNvSpPr>
            <a:spLocks noGrp="1"/>
          </p:cNvSpPr>
          <p:nvPr>
            <p:ph type="body" idx="1"/>
          </p:nvPr>
        </p:nvSpPr>
        <p:spPr bwMode="auto">
          <a:xfrm>
            <a:off x="611984" y="2311408"/>
            <a:ext cx="5507832" cy="698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0" tIns="47495" rIns="94990" bIns="474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" name="Номер слайда 13"/>
          <p:cNvSpPr>
            <a:spLocks noGrp="1"/>
          </p:cNvSpPr>
          <p:nvPr>
            <p:ph type="sldNum" sz="quarter" idx="4"/>
          </p:nvPr>
        </p:nvSpPr>
        <p:spPr bwMode="auto">
          <a:xfrm>
            <a:off x="6243642" y="8727378"/>
            <a:ext cx="464344" cy="912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990" tIns="47495" rIns="94990" bIns="47495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2187"/>
              </a:lnSpc>
              <a:defRPr sz="2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9EDB5C6-CE5E-425D-98F6-73969C7564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split orient="vert"/>
  </p:transition>
  <p:hf sldNum="0" hdr="0" ftr="0" dt="0"/>
  <p:txStyles>
    <p:titleStyle>
      <a:lvl1pPr algn="l" defTabSz="948919" rtl="0" eaLnBrk="0" fontAlgn="base" hangingPunct="0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+mj-lt"/>
          <a:ea typeface="+mj-ea"/>
          <a:cs typeface="+mj-cs"/>
        </a:defRPr>
      </a:lvl1pPr>
      <a:lvl2pPr algn="l" defTabSz="948919" rtl="0" eaLnBrk="0" fontAlgn="base" hangingPunct="0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2pPr>
      <a:lvl3pPr algn="l" defTabSz="948919" rtl="0" eaLnBrk="0" fontAlgn="base" hangingPunct="0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3pPr>
      <a:lvl4pPr algn="l" defTabSz="948919" rtl="0" eaLnBrk="0" fontAlgn="base" hangingPunct="0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4pPr>
      <a:lvl5pPr algn="l" defTabSz="948919" rtl="0" eaLnBrk="0" fontAlgn="base" hangingPunct="0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5pPr>
      <a:lvl6pPr marL="475284" algn="l" defTabSz="948919" rtl="0" fontAlgn="base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6pPr>
      <a:lvl7pPr marL="950570" algn="l" defTabSz="948919" rtl="0" fontAlgn="base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7pPr>
      <a:lvl8pPr marL="1425854" algn="l" defTabSz="948919" rtl="0" fontAlgn="base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8pPr>
      <a:lvl9pPr marL="1901140" algn="l" defTabSz="948919" rtl="0" fontAlgn="base">
        <a:lnSpc>
          <a:spcPts val="4732"/>
        </a:lnSpc>
        <a:spcBef>
          <a:spcPct val="0"/>
        </a:spcBef>
        <a:spcAft>
          <a:spcPct val="0"/>
        </a:spcAft>
        <a:defRPr sz="3900" b="1">
          <a:solidFill>
            <a:srgbClr val="005AA9"/>
          </a:solidFill>
          <a:latin typeface="Calibri" pitchFamily="34" charset="0"/>
        </a:defRPr>
      </a:lvl9pPr>
    </p:titleStyle>
    <p:bodyStyle>
      <a:lvl1pPr marL="330059" indent="-330059" algn="l" defTabSz="948919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400">
          <a:solidFill>
            <a:srgbClr val="005AA9"/>
          </a:solidFill>
          <a:latin typeface="+mn-lt"/>
          <a:ea typeface="+mn-ea"/>
          <a:cs typeface="+mn-cs"/>
        </a:defRPr>
      </a:lvl1pPr>
      <a:lvl2pPr marL="330059" indent="145226" algn="l" defTabSz="948919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>
          <a:solidFill>
            <a:srgbClr val="504F53"/>
          </a:solidFill>
          <a:latin typeface="+mn-lt"/>
        </a:defRPr>
      </a:lvl2pPr>
      <a:lvl3pPr marL="648566" indent="-235994" algn="l" defTabSz="948919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>
          <a:solidFill>
            <a:srgbClr val="504F53"/>
          </a:solidFill>
          <a:latin typeface="+mn-lt"/>
        </a:defRPr>
      </a:lvl3pPr>
      <a:lvl4pPr marL="1663498" indent="-1336740" algn="just" defTabSz="948919" rtl="0" eaLnBrk="0" fontAlgn="base" hangingPunct="0">
        <a:lnSpc>
          <a:spcPts val="1637"/>
        </a:lnSpc>
        <a:spcBef>
          <a:spcPts val="364"/>
        </a:spcBef>
        <a:spcAft>
          <a:spcPct val="0"/>
        </a:spcAft>
        <a:buFont typeface="Arial" charset="0"/>
        <a:buChar char="–"/>
        <a:defRPr sz="1500">
          <a:solidFill>
            <a:srgbClr val="504F53"/>
          </a:solidFill>
          <a:latin typeface="+mn-lt"/>
        </a:defRPr>
      </a:lvl4pPr>
      <a:lvl5pPr marL="1305384" indent="595757" algn="l" defTabSz="948919" rtl="0" eaLnBrk="0" fontAlgn="base" hangingPunct="0">
        <a:lnSpc>
          <a:spcPts val="1637"/>
        </a:lnSpc>
        <a:spcBef>
          <a:spcPts val="364"/>
        </a:spcBef>
        <a:spcAft>
          <a:spcPct val="0"/>
        </a:spcAft>
        <a:buFont typeface="Arial" charset="0"/>
        <a:buChar char="»"/>
        <a:defRPr sz="1300">
          <a:solidFill>
            <a:srgbClr val="8D8C90"/>
          </a:solidFill>
          <a:latin typeface="+mn-lt"/>
        </a:defRPr>
      </a:lvl5pPr>
      <a:lvl6pPr marL="1782319" indent="594106" algn="l" defTabSz="948919" rtl="0" fontAlgn="base">
        <a:lnSpc>
          <a:spcPts val="1637"/>
        </a:lnSpc>
        <a:spcBef>
          <a:spcPts val="364"/>
        </a:spcBef>
        <a:spcAft>
          <a:spcPct val="0"/>
        </a:spcAft>
        <a:buFont typeface="Arial" pitchFamily="34" charset="0"/>
        <a:buChar char="»"/>
        <a:defRPr sz="1300">
          <a:solidFill>
            <a:srgbClr val="8D8C90"/>
          </a:solidFill>
          <a:latin typeface="+mn-lt"/>
        </a:defRPr>
      </a:lvl6pPr>
      <a:lvl7pPr marL="2257603" indent="594106" algn="l" defTabSz="948919" rtl="0" fontAlgn="base">
        <a:lnSpc>
          <a:spcPts val="1637"/>
        </a:lnSpc>
        <a:spcBef>
          <a:spcPts val="364"/>
        </a:spcBef>
        <a:spcAft>
          <a:spcPct val="0"/>
        </a:spcAft>
        <a:buFont typeface="Arial" pitchFamily="34" charset="0"/>
        <a:buChar char="»"/>
        <a:defRPr sz="1300">
          <a:solidFill>
            <a:srgbClr val="8D8C90"/>
          </a:solidFill>
          <a:latin typeface="+mn-lt"/>
        </a:defRPr>
      </a:lvl7pPr>
      <a:lvl8pPr marL="2732888" indent="594106" algn="l" defTabSz="948919" rtl="0" fontAlgn="base">
        <a:lnSpc>
          <a:spcPts val="1637"/>
        </a:lnSpc>
        <a:spcBef>
          <a:spcPts val="364"/>
        </a:spcBef>
        <a:spcAft>
          <a:spcPct val="0"/>
        </a:spcAft>
        <a:buFont typeface="Arial" pitchFamily="34" charset="0"/>
        <a:buChar char="»"/>
        <a:defRPr sz="1300">
          <a:solidFill>
            <a:srgbClr val="8D8C90"/>
          </a:solidFill>
          <a:latin typeface="+mn-lt"/>
        </a:defRPr>
      </a:lvl8pPr>
      <a:lvl9pPr marL="3208175" indent="594106" algn="l" defTabSz="948919" rtl="0" fontAlgn="base">
        <a:lnSpc>
          <a:spcPts val="1637"/>
        </a:lnSpc>
        <a:spcBef>
          <a:spcPts val="364"/>
        </a:spcBef>
        <a:spcAft>
          <a:spcPct val="0"/>
        </a:spcAft>
        <a:buFont typeface="Arial" pitchFamily="34" charset="0"/>
        <a:buChar char="»"/>
        <a:defRPr sz="1300">
          <a:solidFill>
            <a:srgbClr val="8D8C90"/>
          </a:solidFill>
          <a:latin typeface="+mn-lt"/>
        </a:defRPr>
      </a:lvl9pPr>
    </p:bodyStyle>
    <p:otherStyle>
      <a:defPPr>
        <a:defRPr lang="ru-RU"/>
      </a:defPPr>
      <a:lvl1pPr marL="0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284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0570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5854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1140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6424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1709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6994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2279" algn="l" defTabSz="95057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177542" y="6838810"/>
            <a:ext cx="3066099" cy="1761067"/>
          </a:xfrm>
          <a:prstGeom prst="rect">
            <a:avLst/>
          </a:prstGeom>
        </p:spPr>
        <p:txBody>
          <a:bodyPr vert="horz" wrap="square" lIns="122368" tIns="61184" rIns="122368" bIns="61184" rtlCol="0" anchor="ctr">
            <a:noAutofit/>
          </a:bodyPr>
          <a:lstStyle/>
          <a:p>
            <a:pPr defTabSz="1223679" fontAlgn="auto">
              <a:spcAft>
                <a:spcPts val="0"/>
              </a:spcAft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672" y="488504"/>
            <a:ext cx="5976664" cy="381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000" algn="just">
              <a:lnSpc>
                <a:spcPct val="11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УФНС России по Иркутской области </a:t>
            </a:r>
            <a:r>
              <a:rPr lang="ru-RU" sz="1700" dirty="0">
                <a:solidFill>
                  <a:srgbClr val="AE4845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 рамках реализации Федеральной налоговой </a:t>
            </a:r>
            <a:r>
              <a:rPr lang="ru-RU" sz="1700" dirty="0" smtClean="0">
                <a:solidFill>
                  <a:srgbClr val="AE4845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службой (ФНС России) </a:t>
            </a:r>
            <a:r>
              <a:rPr lang="ru-RU" sz="1700" dirty="0">
                <a:solidFill>
                  <a:srgbClr val="AE4845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отраслевых проектов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в целях побуждения к повсеместному применению хозяйствующими субъектами </a:t>
            </a:r>
            <a:r>
              <a:rPr lang="ru-RU" sz="1700" dirty="0">
                <a:solidFill>
                  <a:srgbClr val="AE4845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 сферах общественного питания и торговли на розничных рынках 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контрольно-кассовой техники (ККТ)</a:t>
            </a:r>
            <a:r>
              <a:rPr lang="ru-RU" sz="1700" dirty="0">
                <a:solidFill>
                  <a:srgbClr val="AE4845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сокращения теневого оборота и создания равных конкурентных условий ведения бизнеса </a:t>
            </a:r>
            <a:r>
              <a:rPr lang="ru-RU" sz="17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напоминает:</a:t>
            </a:r>
          </a:p>
          <a:p>
            <a:pPr marL="628650" lvl="0" indent="-37147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При осуществлении расчетов за товары (работы, услуги) организации и предприниматели обязаны применять ККТ, включенную в </a:t>
            </a:r>
            <a:r>
              <a:rPr lang="ru-RU" sz="1700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реестр.</a:t>
            </a:r>
            <a:endParaRPr lang="ru-RU" sz="1700" dirty="0">
              <a:solidFill>
                <a:srgbClr val="4F81BD">
                  <a:lumMod val="75000"/>
                </a:srgbClr>
              </a:solidFill>
              <a:latin typeface="Arial Narrow" pitchFamily="34" charset="0"/>
              <a:cs typeface="Times New Roman" pitchFamily="18" charset="0"/>
            </a:endParaRPr>
          </a:p>
          <a:p>
            <a:pPr marL="628650" lvl="0" indent="-371475" algn="just">
              <a:lnSpc>
                <a:spcPct val="11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При расчете пользователь ККТ обязан выдать (направить) покупателю (клиенту) </a:t>
            </a:r>
            <a:r>
              <a:rPr lang="ru-RU" sz="17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кассовый чек или бланк строгой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отчетности с установленными реквизитами.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3736" y="4448944"/>
            <a:ext cx="6151142" cy="66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000" algn="just">
              <a:lnSpc>
                <a:spcPct val="110000"/>
              </a:lnSpc>
              <a:spcBef>
                <a:spcPts val="0"/>
              </a:spcBef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Случаи освобождения от применения ККТ </a:t>
            </a:r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установлены Федеральным законом от 22.05.2003 № 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54-ФЗ</a:t>
            </a:r>
            <a:r>
              <a:rPr lang="ru-RU" sz="17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Times New Roman" pitchFamily="18" charset="0"/>
              </a:rPr>
              <a:t>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5514" y="5330897"/>
            <a:ext cx="5838977" cy="15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000" algn="just">
              <a:lnSpc>
                <a:spcPct val="110000"/>
              </a:lnSpc>
              <a:spcBef>
                <a:spcPts val="0"/>
              </a:spcBef>
            </a:pPr>
            <a:r>
              <a:rPr lang="ru-RU" sz="1700" b="1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На сайте ФНС России </a:t>
            </a:r>
            <a:r>
              <a:rPr lang="ru-RU" sz="17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(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www</a:t>
            </a:r>
            <a:r>
              <a:rPr lang="ru-RU" sz="17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17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nalog.ru</a:t>
            </a:r>
            <a:r>
              <a:rPr lang="en-US" sz="17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) 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в разделе «Новый порядок применения ККТ» размещены реестры ККТ, фискальных </a:t>
            </a:r>
            <a:r>
              <a:rPr lang="ru-RU" sz="1700" dirty="0" smtClean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накопителей и операторов 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фискальных данных, приведены ответы на часто задаваемые вопросы, возможно проверить наличие конкретных экземпляров ККТ и ФН в реестрах ФНС России.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4704" y="8409417"/>
            <a:ext cx="54789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5516" y="7097634"/>
            <a:ext cx="5698125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000" algn="just">
              <a:lnSpc>
                <a:spcPct val="110000"/>
              </a:lnSpc>
              <a:spcBef>
                <a:spcPts val="0"/>
              </a:spcBef>
            </a:pPr>
            <a:r>
              <a:rPr lang="ru-RU" sz="17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Следует учитывать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, что за нарушение законодательства Российской Федерации о применении ККТ статьей 14</a:t>
            </a:r>
            <a:r>
              <a:rPr lang="ru-RU" sz="1700" baseline="300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5</a:t>
            </a:r>
            <a:r>
              <a:rPr lang="ru-RU" sz="1700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 Кодекса Российской Федерации об административных правонарушениях предусмотрена </a:t>
            </a:r>
            <a:r>
              <a:rPr lang="ru-RU" sz="1700" b="1" dirty="0">
                <a:solidFill>
                  <a:srgbClr val="4F81BD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административная ответственность.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8252" y="8481392"/>
            <a:ext cx="583264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360000" algn="ctr">
              <a:lnSpc>
                <a:spcPct val="120000"/>
              </a:lnSpc>
              <a:spcBef>
                <a:spcPts val="600"/>
              </a:spcBef>
            </a:pPr>
            <a:r>
              <a:rPr lang="ru-RU" b="1" dirty="0">
                <a:solidFill>
                  <a:srgbClr val="AE4845">
                    <a:lumMod val="75000"/>
                  </a:srgbClr>
                </a:solidFill>
                <a:latin typeface="Arial Narrow" pitchFamily="34" charset="0"/>
                <a:cs typeface="Times New Roman" pitchFamily="18" charset="0"/>
              </a:rPr>
              <a:t>Налоговые органы призывают соблюдать законодательство о применении ККТ</a:t>
            </a:r>
          </a:p>
        </p:txBody>
      </p:sp>
    </p:spTree>
    <p:extLst>
      <p:ext uri="{BB962C8B-B14F-4D97-AF65-F5344CB8AC3E}">
        <p14:creationId xmlns:p14="http://schemas.microsoft.com/office/powerpoint/2010/main" val="3759624424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Present_FNS2012_A4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_FNS2012_A4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42867</TotalTime>
  <Words>189</Words>
  <Application>Microsoft Office PowerPoint</Application>
  <PresentationFormat>Лист A4 (210x297 мм)</PresentationFormat>
  <Paragraphs>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Present_FNS2012_A4</vt:lpstr>
      <vt:lpstr>Презентация PowerPoint</vt:lpstr>
    </vt:vector>
  </TitlesOfParts>
  <Company>fns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направления развития ТКС ФНС</dc:title>
  <dc:creator>Нечушкин</dc:creator>
  <cp:lastModifiedBy>user</cp:lastModifiedBy>
  <cp:revision>720</cp:revision>
  <cp:lastPrinted>2021-03-30T01:37:33Z</cp:lastPrinted>
  <dcterms:created xsi:type="dcterms:W3CDTF">2013-09-05T08:09:22Z</dcterms:created>
  <dcterms:modified xsi:type="dcterms:W3CDTF">2021-04-01T07:38:18Z</dcterms:modified>
</cp:coreProperties>
</file>