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6" r:id="rId11"/>
    <p:sldId id="272" r:id="rId12"/>
    <p:sldId id="270" r:id="rId13"/>
    <p:sldId id="273" r:id="rId14"/>
    <p:sldId id="267" r:id="rId15"/>
    <p:sldId id="26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D62"/>
    <a:srgbClr val="FED0CA"/>
    <a:srgbClr val="FEAFA4"/>
    <a:srgbClr val="FE9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C0BCB-F34D-47AF-BD47-E42F45A690B3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632C1-CA25-4006-82EE-57AE6FF22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3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204864"/>
            <a:ext cx="8568952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Основные изменения законодательства в сфере закупок товаров, работ, услуг для обеспечения государственных и муниципальных нужд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-198984"/>
            <a:ext cx="7704856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834763" y="108732"/>
            <a:ext cx="7128793" cy="1355057"/>
            <a:chOff x="1878580" y="321055"/>
            <a:chExt cx="6941892" cy="149188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878580" y="383735"/>
              <a:ext cx="5333700" cy="13665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ru-RU" sz="1800" b="1" cap="all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/>
                  <a:cs typeface="Times New Roman"/>
                </a:rPr>
                <a:t>Министерство </a:t>
              </a:r>
              <a:endParaRPr lang="ru-RU" sz="11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ru-RU" sz="1800" b="1" cap="all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/>
                  <a:cs typeface="Times New Roman"/>
                </a:rPr>
                <a:t>по </a:t>
              </a:r>
              <a:r>
                <a:rPr lang="ru-RU" sz="1800" b="1" cap="all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/>
                  <a:cs typeface="Times New Roman"/>
                </a:rPr>
                <a:t>регулированию </a:t>
              </a:r>
              <a:endParaRPr lang="ru-RU" sz="1800" b="1" cap="all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ru-RU" sz="1800" b="1" cap="all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/>
                  <a:cs typeface="Times New Roman"/>
                </a:rPr>
                <a:t>контрактной </a:t>
              </a:r>
              <a:r>
                <a:rPr lang="ru-RU" sz="1800" b="1" cap="all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/>
                  <a:cs typeface="Times New Roman"/>
                </a:rPr>
                <a:t>системы </a:t>
              </a:r>
              <a:endParaRPr lang="ru-RU" sz="1100" b="1" cap="all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ru-RU" sz="1800" b="1" cap="all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/>
                  <a:cs typeface="Times New Roman"/>
                </a:rPr>
                <a:t>в сфере закупок Иркутской области</a:t>
              </a:r>
              <a:endParaRPr lang="ru-RU" sz="1100" b="1" cap="all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428" y="321055"/>
              <a:ext cx="1363044" cy="1491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05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017690" y="64530"/>
            <a:ext cx="10801200" cy="4320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-721554" y="692696"/>
            <a:ext cx="10801200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86516" y="1916832"/>
            <a:ext cx="10801200" cy="47287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432" y="18944"/>
            <a:ext cx="8718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Franklin Gothic Medium" pitchFamily="34" charset="0"/>
              </a:rPr>
              <a:t>Изменение контракта со соглашению сторон: </a:t>
            </a:r>
            <a:endParaRPr lang="ru-RU" sz="28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578" y="69269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Franklin Gothic Medium" pitchFamily="34" charset="0"/>
              </a:rPr>
              <a:t>1.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Изменение объема и (или) видов работ (строительство, реконструкция, капитальный ремонт, снос ОКС, работы по сохранению объектов культурного наследия) – не более чем на 10 %;</a:t>
            </a:r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112" y="1817040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2. если </a:t>
            </a: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при исполнении заключенного на срок не менее 1 года контракта, предметом которого является выполнение строительство, цена которого составляет или превышает предельный размер (предельные размеры) цены, установленный Правительством, возникли независящие от сторон контракта обстоятельства, влекущие невозможность его исполнения, в том числе необходимость внесения изменений в проектную документацию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62972" y="5445224"/>
            <a:ext cx="7081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При этом в указанный срок не включается срок получения в соответствии с законодательством о градостроительной деятельности положительного заключения экспертизы проектной документации в случае необходимости внесения в нее изменений;</a:t>
            </a:r>
          </a:p>
        </p:txBody>
      </p:sp>
      <p:pic>
        <p:nvPicPr>
          <p:cNvPr id="9218" name="Picture 2" descr="http://forgetforamoment.org/wp-content/uploads/2013/01/MUHC-Panoram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20" y="3491696"/>
            <a:ext cx="9540552" cy="19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-1025586" y="146249"/>
            <a:ext cx="10801200" cy="4320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68408" y="2084654"/>
            <a:ext cx="9945488" cy="514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0948" y="2690593"/>
            <a:ext cx="9945488" cy="102947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-705480" y="932819"/>
            <a:ext cx="10801200" cy="10322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208553" y="116632"/>
            <a:ext cx="8718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Franklin Gothic Medium" pitchFamily="34" charset="0"/>
              </a:rPr>
              <a:t>Изменение контракта со соглашению сторон: </a:t>
            </a:r>
            <a:endParaRPr lang="ru-RU" sz="24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674" y="848760"/>
            <a:ext cx="8142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3. Если </a:t>
            </a: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контракт на выполнение строительных работ или работ по сохранению объектов культурного наследия не исполнен по независящим от сторон обстоятельствам, влекущим невозможность исполнения, либо по вине подрядчика в установленный контрактом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срок</a:t>
            </a:r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128" y="2018855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заказчик вправе однократно продлить срок исполнения контракта на срок, не превышающий указанный при заключении контракта срок его исполнения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8408" y="259263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при условии предоставления нового обеспечения исполнения контракта (если были внесены денежные средства определяется новый срок их возврата). Если неисполнение произошло по вине подрядчика   продление будет возможно при условии отсутствия у подрядчика неисполненных требований по уплате неустоек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468560" y="5226784"/>
            <a:ext cx="10801200" cy="14425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5117" y="5132464"/>
            <a:ext cx="88582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4. в </a:t>
            </a:r>
            <a:r>
              <a:rPr lang="ru-RU" sz="2000" dirty="0">
                <a:solidFill>
                  <a:schemeClr val="bg1"/>
                </a:solidFill>
                <a:latin typeface="Franklin Gothic Medium" pitchFamily="34" charset="0"/>
              </a:rPr>
              <a:t>случаях осуществления закупок услуг естественных монополий, коммунальных услуг, услуг газоснабжения, подключения к сетям, по управлению многоквартирными домами, содержанию и ремонту помещений, переданных заказчикам в оперативное управление и безвозмездное пользование, и других</a:t>
            </a:r>
          </a:p>
        </p:txBody>
      </p:sp>
      <p:pic>
        <p:nvPicPr>
          <p:cNvPr id="15362" name="Picture 2" descr="https://www.multi-mediaworks.com/wp-content/uploads/2018/07/construction-2-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553" y="3805175"/>
            <a:ext cx="9345657" cy="12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251528"/>
            <a:ext cx="8424936" cy="512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45128"/>
              </p:ext>
            </p:extLst>
          </p:nvPr>
        </p:nvGraphicFramePr>
        <p:xfrm>
          <a:off x="1691680" y="1382452"/>
          <a:ext cx="7056784" cy="4724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В настоящее время</a:t>
                      </a:r>
                      <a:endParaRPr lang="ru-RU" sz="2000" dirty="0">
                        <a:solidFill>
                          <a:schemeClr val="bg1"/>
                        </a:solidFill>
                        <a:latin typeface="Franklin Gothic Medium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С 1 июля 2019 года</a:t>
                      </a:r>
                      <a:endParaRPr lang="ru-RU" sz="2000" dirty="0">
                        <a:solidFill>
                          <a:schemeClr val="bg1"/>
                        </a:solidFill>
                        <a:latin typeface="Franklin Gothic Medium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«Короткий» (со сроком размещения извещения 7 дней) аукцион применяется при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 закупках:</a:t>
                      </a:r>
                      <a:endParaRPr lang="ru-RU" sz="2000" dirty="0">
                        <a:solidFill>
                          <a:schemeClr val="bg1"/>
                        </a:solidFill>
                        <a:latin typeface="Franklin Gothic Medium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Не более 3-х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млн.рублей</a:t>
                      </a:r>
                      <a:endParaRPr lang="ru-RU" sz="2000" dirty="0">
                        <a:solidFill>
                          <a:schemeClr val="bg1"/>
                        </a:solidFill>
                        <a:latin typeface="Franklin Gothic Medium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 2"/>
                        <a:buChar char=""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  <a:sym typeface="Wingdings 2"/>
                        </a:rPr>
                        <a:t>Не более 300 млн. рублей;</a:t>
                      </a:r>
                    </a:p>
                    <a:p>
                      <a:pPr marL="285750" indent="-285750" algn="ctr">
                        <a:buFont typeface="Wingdings 2"/>
                        <a:buChar char=""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  <a:sym typeface="Wingdings 2"/>
                        </a:rPr>
                        <a:t>Для строительных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  <a:sym typeface="Wingdings 2"/>
                        </a:rPr>
                        <a:t> работ не более 2 млрд. рублей</a:t>
                      </a:r>
                      <a:endParaRPr lang="ru-RU" sz="2000" dirty="0">
                        <a:solidFill>
                          <a:schemeClr val="bg1"/>
                        </a:solidFill>
                        <a:latin typeface="Franklin Gothic Medium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Рассмотрение 1 частей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 заявок:</a:t>
                      </a:r>
                      <a:endParaRPr lang="ru-RU" sz="2000" dirty="0">
                        <a:solidFill>
                          <a:schemeClr val="bg1"/>
                        </a:solidFill>
                        <a:latin typeface="Franklin Gothic Medium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Wingdings 2"/>
                        <a:buChar char=""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  <a:sym typeface="Wingdings 2"/>
                        </a:rPr>
                        <a:t>аукцион более 3 млн. рублей – 7 дней;</a:t>
                      </a:r>
                    </a:p>
                    <a:p>
                      <a:pPr marL="285750" indent="-285750" algn="ctr">
                        <a:buFont typeface="Wingdings 2"/>
                        <a:buChar char=""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  <a:sym typeface="Wingdings 2"/>
                        </a:rPr>
                        <a:t>Аукцион не более 3 млн. рублей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  <a:sym typeface="Wingdings 2"/>
                        </a:rPr>
                        <a:t> – 1 день</a:t>
                      </a:r>
                      <a:endParaRPr lang="ru-RU" sz="2000" dirty="0">
                        <a:solidFill>
                          <a:schemeClr val="bg1"/>
                        </a:solidFill>
                        <a:latin typeface="Franklin Gothic Medium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 2"/>
                        <a:buChar char=""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  <a:sym typeface="Wingdings 2"/>
                        </a:rPr>
                        <a:t>Аукцион более 300 млн. рублей – 3 дня;</a:t>
                      </a:r>
                    </a:p>
                    <a:p>
                      <a:pPr marL="285750" indent="-285750" algn="ctr">
                        <a:buFont typeface="Wingdings 2"/>
                        <a:buChar char=""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  <a:sym typeface="Wingdings 2"/>
                        </a:rPr>
                        <a:t>Аукцион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  <a:sym typeface="Wingdings 2"/>
                        </a:rPr>
                        <a:t> не более 300 млн. рублей – 1 день;</a:t>
                      </a:r>
                    </a:p>
                    <a:p>
                      <a:pPr marL="285750" indent="-285750" algn="ctr">
                        <a:buFont typeface="Wingdings 2"/>
                        <a:buChar char=""/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  <a:sym typeface="Wingdings 2"/>
                        </a:rPr>
                        <a:t>Аукцион (строительство) – 0 дней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Franklin Gothic Medium" pitchFamily="34" charset="0"/>
                        <a:sym typeface="Wingdings 2"/>
                      </a:endParaRPr>
                    </a:p>
                    <a:p>
                      <a:pPr marL="285750" indent="-285750" algn="ctr">
                        <a:buFont typeface="Wingdings 2"/>
                        <a:buChar char=""/>
                      </a:pPr>
                      <a:endParaRPr lang="ru-RU" sz="2000" dirty="0">
                        <a:solidFill>
                          <a:schemeClr val="bg1"/>
                        </a:solidFill>
                        <a:latin typeface="Franklin Gothic Medium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8982" y="19154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 Gothic Medium" pitchFamily="34" charset="0"/>
              </a:rPr>
              <a:t>Изменение сроков проведения аукциона</a:t>
            </a:r>
            <a:endParaRPr lang="ru-RU" sz="32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73872" y="5877272"/>
            <a:ext cx="8184534" cy="120723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976578"/>
            <a:ext cx="8784976" cy="120723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933071"/>
            <a:ext cx="4784450" cy="34554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8652" y="-99392"/>
            <a:ext cx="84479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Franklin Gothic Medium" pitchFamily="34" charset="0"/>
              </a:rPr>
              <a:t>Аукцион </a:t>
            </a:r>
            <a:r>
              <a:rPr lang="ru-RU" sz="2800" dirty="0">
                <a:solidFill>
                  <a:schemeClr val="bg1"/>
                </a:solidFill>
                <a:latin typeface="Franklin Gothic Medium" pitchFamily="34" charset="0"/>
              </a:rPr>
              <a:t>(закупка работ по строительству, реконструкции, сносу </a:t>
            </a: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ОКС и иные виды работ)</a:t>
            </a:r>
            <a:endParaRPr lang="ru-RU" sz="28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872" y="1052736"/>
            <a:ext cx="8562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latin typeface="Franklin Gothic Medium" pitchFamily="34" charset="0"/>
              </a:rPr>
              <a:t>1-ая часть заявки: </a:t>
            </a:r>
            <a:r>
              <a:rPr lang="ru-RU" sz="2400" dirty="0">
                <a:solidFill>
                  <a:schemeClr val="bg1"/>
                </a:solidFill>
                <a:latin typeface="Franklin Gothic Medium" pitchFamily="34" charset="0"/>
              </a:rPr>
              <a:t>исключительно согласие участника закупки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с использованием программно-аппаратных средств)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180" y="5877272"/>
            <a:ext cx="7871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latin typeface="Franklin Gothic Medium" pitchFamily="34" charset="0"/>
              </a:rPr>
              <a:t>Документация о закупке </a:t>
            </a:r>
            <a:r>
              <a:rPr lang="ru-RU" sz="2000" b="1" dirty="0" smtClean="0">
                <a:solidFill>
                  <a:schemeClr val="bg1"/>
                </a:solidFill>
                <a:latin typeface="Franklin Gothic Medium" pitchFamily="34" charset="0"/>
              </a:rPr>
              <a:t>– </a:t>
            </a:r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содержит проектную документацию (пункт </a:t>
            </a:r>
            <a:r>
              <a:rPr lang="ru-RU" sz="2000" dirty="0">
                <a:solidFill>
                  <a:schemeClr val="bg1"/>
                </a:solidFill>
                <a:latin typeface="Franklin Gothic Medium" pitchFamily="34" charset="0"/>
              </a:rPr>
              <a:t>8 части 1 статьи 33 Федерального закона № </a:t>
            </a:r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44-ФЗ)</a:t>
            </a:r>
            <a:endParaRPr lang="ru-RU" sz="20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17448" y="2453190"/>
            <a:ext cx="5184576" cy="317862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23794" y="2395898"/>
            <a:ext cx="466868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Franklin Gothic Medium" pitchFamily="34" charset="0"/>
              </a:rPr>
              <a:t>Исключения: </a:t>
            </a:r>
          </a:p>
          <a:p>
            <a:pPr marL="342900" indent="-342900" algn="ctr">
              <a:spcBef>
                <a:spcPts val="0"/>
              </a:spcBef>
              <a:buFont typeface="Wingdings"/>
              <a:buChar char="m"/>
            </a:pPr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Подготовка проектной документации не требуется;</a:t>
            </a:r>
            <a:r>
              <a:rPr lang="ru-RU" sz="2000" dirty="0">
                <a:solidFill>
                  <a:schemeClr val="bg1"/>
                </a:solidFill>
                <a:latin typeface="Franklin Gothic Medium" pitchFamily="34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sym typeface="Wingdings"/>
              </a:rPr>
              <a:t> </a:t>
            </a:r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предметом </a:t>
            </a:r>
            <a:r>
              <a:rPr lang="ru-RU" sz="2000" dirty="0">
                <a:solidFill>
                  <a:schemeClr val="bg1"/>
                </a:solidFill>
                <a:latin typeface="Franklin Gothic Medium" pitchFamily="34" charset="0"/>
              </a:rPr>
              <a:t>закупки является заключение контракта жизненного цикла или т. н. строительство «под ключ», при этом предусматривается в т. ч.  проектирование объекта капитального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5955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2000" r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4119" y="28256"/>
            <a:ext cx="84479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Закупки у единственного поставщика </a:t>
            </a:r>
            <a:b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(подрядчика, исполнителя)</a:t>
            </a:r>
            <a:endParaRPr lang="ru-RU" sz="24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120" y="1268760"/>
            <a:ext cx="78922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Стоимость контракта</a:t>
            </a:r>
            <a:r>
              <a:rPr lang="ru-RU" sz="2400" dirty="0">
                <a:solidFill>
                  <a:schemeClr val="bg1"/>
                </a:solidFill>
                <a:latin typeface="Franklin Gothic Medium" pitchFamily="34" charset="0"/>
              </a:rPr>
              <a:t> у</a:t>
            </a: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величена со 100 до 300 тыс. руб.</a:t>
            </a:r>
            <a:r>
              <a:rPr lang="ru-RU" sz="2400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(п.4ч.1 ст.93 Закона № 44-ФЗ)</a:t>
            </a:r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708919"/>
            <a:ext cx="5073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С 31 июля 2019 года исключена норма об обязанности извещения о закупке </a:t>
            </a:r>
            <a:endParaRPr lang="ru-RU" sz="20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04" y="1772816"/>
            <a:ext cx="2811195" cy="377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7662" y="4221088"/>
            <a:ext cx="46916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Изменена редакция части 4 статьи 93 Закона № 44-ФЗ  (контракт – обоснование цены контракта)</a:t>
            </a:r>
            <a:endParaRPr lang="ru-RU" sz="20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687702"/>
            <a:ext cx="9601033" cy="549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276506" y="4091636"/>
            <a:ext cx="9601033" cy="13535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240564"/>
            <a:ext cx="9144000" cy="6204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5230" y="2492896"/>
            <a:ext cx="9144000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00191"/>
            <a:ext cx="914400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5230" y="1052736"/>
            <a:ext cx="9179512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Franklin Gothic Medium" pitchFamily="34" charset="0"/>
              </a:rPr>
              <a:t>Порядок осуществления контроля в сфере закупок будет предусматривать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Franklin Gothic Medium" pitchFamily="34" charset="0"/>
              </a:rPr>
              <a:t>(</a:t>
            </a:r>
            <a:r>
              <a:rPr lang="ru-RU" sz="2000" b="1" dirty="0" smtClean="0">
                <a:solidFill>
                  <a:schemeClr val="bg1"/>
                </a:solidFill>
                <a:latin typeface="Franklin Gothic Medium" pitchFamily="34" charset="0"/>
              </a:rPr>
              <a:t>ч. </a:t>
            </a:r>
            <a:r>
              <a:rPr lang="ru-RU" sz="2000" b="1" dirty="0">
                <a:solidFill>
                  <a:schemeClr val="bg1"/>
                </a:solidFill>
                <a:latin typeface="Franklin Gothic Medium" pitchFamily="34" charset="0"/>
              </a:rPr>
              <a:t>2 ст. 99 Закона № 44-ФЗ</a:t>
            </a:r>
            <a:r>
              <a:rPr lang="ru-RU" sz="2000" b="1" dirty="0" smtClean="0">
                <a:solidFill>
                  <a:schemeClr val="bg1"/>
                </a:solidFill>
                <a:latin typeface="Franklin Gothic Medium" pitchFamily="34" charset="0"/>
              </a:rPr>
              <a:t>):</a:t>
            </a:r>
          </a:p>
          <a:p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Medium" pitchFamily="34" charset="0"/>
              </a:rPr>
              <a:t>порядок </a:t>
            </a:r>
            <a:r>
              <a:rPr lang="ru-RU" dirty="0">
                <a:solidFill>
                  <a:srgbClr val="002060"/>
                </a:solidFill>
                <a:latin typeface="Franklin Gothic Medium" pitchFamily="34" charset="0"/>
              </a:rPr>
              <a:t>организации, предмет, форму, сроки, периодичность проведения проверок, порядок оформления результатов таких проверок. </a:t>
            </a:r>
            <a:endParaRPr lang="ru-RU" dirty="0" smtClean="0">
              <a:solidFill>
                <a:srgbClr val="002060"/>
              </a:solidFill>
              <a:latin typeface="Franklin Gothic Medium" pitchFamily="34" charset="0"/>
            </a:endParaRPr>
          </a:p>
          <a:p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Medium" pitchFamily="34" charset="0"/>
              </a:rPr>
              <a:t>критерии </a:t>
            </a:r>
            <a:r>
              <a:rPr lang="ru-RU" dirty="0">
                <a:solidFill>
                  <a:srgbClr val="002060"/>
                </a:solidFill>
                <a:latin typeface="Franklin Gothic Medium" pitchFamily="34" charset="0"/>
              </a:rPr>
              <a:t>отнесения субъекта контроля к определенной категории риска</a:t>
            </a:r>
            <a:r>
              <a:rPr lang="ru-RU" dirty="0" smtClean="0">
                <a:solidFill>
                  <a:srgbClr val="002060"/>
                </a:solidFill>
                <a:latin typeface="Franklin Gothic Medium" pitchFamily="34" charset="0"/>
              </a:rPr>
              <a:t>;</a:t>
            </a:r>
          </a:p>
          <a:p>
            <a:endParaRPr lang="ru-RU" dirty="0">
              <a:solidFill>
                <a:srgbClr val="002060"/>
              </a:solidFill>
              <a:latin typeface="Franklin Gothic Medium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Medium" pitchFamily="34" charset="0"/>
              </a:rPr>
              <a:t>порядок</a:t>
            </a:r>
            <a:r>
              <a:rPr lang="ru-RU" dirty="0">
                <a:solidFill>
                  <a:srgbClr val="002060"/>
                </a:solidFill>
                <a:latin typeface="Franklin Gothic Medium" pitchFamily="34" charset="0"/>
              </a:rPr>
              <a:t>, сроки направления и исполнения предписаний контрольных органов в сфере закупок</a:t>
            </a:r>
            <a:r>
              <a:rPr lang="ru-RU" dirty="0" smtClean="0">
                <a:solidFill>
                  <a:srgbClr val="002060"/>
                </a:solidFill>
                <a:latin typeface="Franklin Gothic Medium" pitchFamily="34" charset="0"/>
              </a:rPr>
              <a:t>;</a:t>
            </a:r>
          </a:p>
          <a:p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Medium" pitchFamily="34" charset="0"/>
              </a:rPr>
              <a:t>перечень </a:t>
            </a:r>
            <a:r>
              <a:rPr lang="ru-RU" dirty="0">
                <a:solidFill>
                  <a:srgbClr val="002060"/>
                </a:solidFill>
                <a:latin typeface="Franklin Gothic Medium" pitchFamily="34" charset="0"/>
              </a:rPr>
              <a:t>должностных лиц, уполномоченных на проведение проверок, их права, обязанности и ответственность</a:t>
            </a:r>
            <a:r>
              <a:rPr lang="ru-RU" dirty="0" smtClean="0">
                <a:solidFill>
                  <a:srgbClr val="002060"/>
                </a:solidFill>
                <a:latin typeface="Franklin Gothic Medium" pitchFamily="34" charset="0"/>
              </a:rPr>
              <a:t>;</a:t>
            </a:r>
          </a:p>
          <a:p>
            <a:endParaRPr lang="ru-RU" dirty="0">
              <a:solidFill>
                <a:srgbClr val="002060"/>
              </a:solidFill>
              <a:latin typeface="Franklin Gothic Medium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Medium" pitchFamily="34" charset="0"/>
              </a:rPr>
              <a:t>порядок </a:t>
            </a:r>
            <a:r>
              <a:rPr lang="ru-RU" dirty="0">
                <a:solidFill>
                  <a:srgbClr val="002060"/>
                </a:solidFill>
                <a:latin typeface="Franklin Gothic Medium" pitchFamily="34" charset="0"/>
              </a:rPr>
              <a:t>действий контрольных органов в сфере закупок, их должностных лиц при неисполнении субъектами контроля предписаний таких органов контроля, а также при получении информации о совершении субъектами контроля действий (бездействия), содержащих признаки адм. правонарушения или уголовного преступления</a:t>
            </a:r>
            <a:r>
              <a:rPr lang="ru-RU" dirty="0" smtClean="0">
                <a:solidFill>
                  <a:srgbClr val="002060"/>
                </a:solidFill>
                <a:latin typeface="Franklin Gothic Medium" pitchFamily="34" charset="0"/>
              </a:rPr>
              <a:t>;</a:t>
            </a:r>
          </a:p>
          <a:p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Medium" pitchFamily="34" charset="0"/>
              </a:rPr>
              <a:t>порядок </a:t>
            </a:r>
            <a:r>
              <a:rPr lang="ru-RU" dirty="0">
                <a:solidFill>
                  <a:srgbClr val="002060"/>
                </a:solidFill>
                <a:latin typeface="Franklin Gothic Medium" pitchFamily="34" charset="0"/>
              </a:rPr>
              <a:t>использования ЕИС, а также ведения документооборота в ЕИС при осуществлении </a:t>
            </a:r>
            <a:r>
              <a:rPr lang="ru-RU" dirty="0" smtClean="0">
                <a:solidFill>
                  <a:srgbClr val="002060"/>
                </a:solidFill>
                <a:latin typeface="Franklin Gothic Medium" pitchFamily="34" charset="0"/>
              </a:rPr>
              <a:t>контроля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80528" y="1700808"/>
            <a:ext cx="9721080" cy="43204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4932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sym typeface="Wingdings"/>
              </a:rPr>
              <a:t></a:t>
            </a: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сообщения </a:t>
            </a:r>
            <a:r>
              <a:rPr lang="ru-RU" sz="2400" dirty="0">
                <a:solidFill>
                  <a:schemeClr val="bg1"/>
                </a:solidFill>
                <a:latin typeface="Franklin Gothic Medium" pitchFamily="34" charset="0"/>
              </a:rPr>
              <a:t>юридического и физического лица либо общественного объединения или объединения юридических лиц, которые осуществляют контроль, </a:t>
            </a: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о </a:t>
            </a:r>
            <a:r>
              <a:rPr lang="ru-RU" sz="2400" dirty="0">
                <a:solidFill>
                  <a:schemeClr val="bg1"/>
                </a:solidFill>
                <a:latin typeface="Franklin Gothic Medium" pitchFamily="34" charset="0"/>
              </a:rPr>
              <a:t>нарушении контрактной системы;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sym typeface="Wingdings"/>
              </a:rPr>
              <a:t></a:t>
            </a: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признаки </a:t>
            </a:r>
            <a:r>
              <a:rPr lang="ru-RU" sz="2400" dirty="0">
                <a:solidFill>
                  <a:schemeClr val="bg1"/>
                </a:solidFill>
                <a:latin typeface="Franklin Gothic Medium" pitchFamily="34" charset="0"/>
              </a:rPr>
              <a:t>нарушения контрактной системы, которые обнаружил контрольный орган;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sym typeface="Wingdings"/>
              </a:rPr>
              <a:t></a:t>
            </a: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сообщения </a:t>
            </a:r>
            <a:r>
              <a:rPr lang="ru-RU" sz="2400" dirty="0">
                <a:solidFill>
                  <a:schemeClr val="bg1"/>
                </a:solidFill>
                <a:latin typeface="Franklin Gothic Medium" pitchFamily="34" charset="0"/>
              </a:rPr>
              <a:t>в СМИ. </a:t>
            </a:r>
          </a:p>
        </p:txBody>
      </p:sp>
      <p:pic>
        <p:nvPicPr>
          <p:cNvPr id="12290" name="Picture 2" descr="https://prse.ru/web/files/%D0%AD%D0%BA%D0%BE%D0%BB%D0%BE%D0%B3%D0%B8%D1%87%D0%B5%D1%81%D0%BA%D0%B8%D0%B8%CC%86%20%D0%B0%D1%83%D0%B4%D0%B8%D1%82%20-1517247982-1523034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32173"/>
            <a:ext cx="4922873" cy="32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08004"/>
            <a:ext cx="5567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Franklin Gothic Medium" pitchFamily="34" charset="0"/>
              </a:rPr>
              <a:t>Основаниями для проведения внеплановой проверки могут быть: </a:t>
            </a:r>
          </a:p>
        </p:txBody>
      </p:sp>
    </p:spTree>
    <p:extLst>
      <p:ext uri="{BB962C8B-B14F-4D97-AF65-F5344CB8AC3E}">
        <p14:creationId xmlns:p14="http://schemas.microsoft.com/office/powerpoint/2010/main" val="4254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2787174"/>
            <a:ext cx="9811202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1724" y="3153311"/>
            <a:ext cx="8447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</a:rPr>
              <a:t>Благодарим за внимание!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45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2679" y="339043"/>
            <a:ext cx="69276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Franklin Gothic Medium" pitchFamily="34" charset="0"/>
              </a:rPr>
              <a:t>1. </a:t>
            </a:r>
            <a:r>
              <a:rPr lang="ru-RU" sz="2600" dirty="0">
                <a:solidFill>
                  <a:schemeClr val="bg1"/>
                </a:solidFill>
                <a:latin typeface="Franklin Gothic Medium" pitchFamily="34" charset="0"/>
              </a:rPr>
              <a:t>Федеральный </a:t>
            </a:r>
            <a:r>
              <a:rPr lang="ru-RU" sz="2600" dirty="0" smtClean="0">
                <a:solidFill>
                  <a:schemeClr val="bg1"/>
                </a:solidFill>
                <a:latin typeface="Franklin Gothic Medium" pitchFamily="34" charset="0"/>
              </a:rPr>
              <a:t>закон от 27.12.2018 года </a:t>
            </a:r>
            <a:br>
              <a:rPr lang="ru-RU" sz="2600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" pitchFamily="34" charset="0"/>
              </a:rPr>
              <a:t>№ 502-ФЗ, иные нормативные правовые акты</a:t>
            </a:r>
            <a:endParaRPr lang="ru-RU" sz="2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68735" y="1307669"/>
            <a:ext cx="2952328" cy="648072"/>
          </a:xfrm>
          <a:prstGeom prst="rect">
            <a:avLst/>
          </a:prstGeom>
          <a:solidFill>
            <a:srgbClr val="FE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0008" y="2359447"/>
            <a:ext cx="69204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Franklin Gothic Medium" pitchFamily="34" charset="0"/>
              </a:rPr>
              <a:t>2. Федеральные законы от </a:t>
            </a:r>
            <a:r>
              <a:rPr lang="ru-RU" sz="2600" dirty="0">
                <a:solidFill>
                  <a:schemeClr val="bg1"/>
                </a:solidFill>
                <a:latin typeface="Franklin Gothic Medium" pitchFamily="34" charset="0"/>
              </a:rPr>
              <a:t>1 мая 2019 года № </a:t>
            </a:r>
            <a:r>
              <a:rPr lang="ru-RU" sz="2600" dirty="0" smtClean="0">
                <a:solidFill>
                  <a:schemeClr val="bg1"/>
                </a:solidFill>
                <a:latin typeface="Franklin Gothic Medium" pitchFamily="34" charset="0"/>
              </a:rPr>
              <a:t>69, 70, 71 </a:t>
            </a:r>
            <a:endParaRPr lang="ru-RU" sz="2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603" y="4254553"/>
            <a:ext cx="69231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Franklin Gothic Medium" pitchFamily="34" charset="0"/>
              </a:rPr>
              <a:t>3</a:t>
            </a:r>
            <a:r>
              <a:rPr lang="ru-RU" sz="2600" dirty="0">
                <a:solidFill>
                  <a:schemeClr val="bg1"/>
                </a:solidFill>
                <a:latin typeface="Franklin Gothic Medium" pitchFamily="34" charset="0"/>
              </a:rPr>
              <a:t>. </a:t>
            </a:r>
            <a:r>
              <a:rPr lang="ru-RU" sz="2600" dirty="0" smtClean="0">
                <a:solidFill>
                  <a:schemeClr val="bg1"/>
                </a:solidFill>
                <a:latin typeface="Franklin Gothic Medium" pitchFamily="34" charset="0"/>
              </a:rPr>
              <a:t>Федеральный закон от </a:t>
            </a:r>
            <a:r>
              <a:rPr lang="ru-RU" sz="2600" dirty="0">
                <a:solidFill>
                  <a:schemeClr val="bg1"/>
                </a:solidFill>
                <a:latin typeface="Franklin Gothic Medium" pitchFamily="34" charset="0"/>
              </a:rPr>
              <a:t>1 апреля 2019 года № 50-ФЗ </a:t>
            </a:r>
          </a:p>
          <a:p>
            <a:endParaRPr lang="ru-RU" sz="24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1026" name="Picture 2" descr="I:\Папки сотрудников\Юзвак\Юзвак\transparent-timer-clock-1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/>
          <a:stretch/>
        </p:blipFill>
        <p:spPr bwMode="auto">
          <a:xfrm rot="456783">
            <a:off x="5632330" y="1204060"/>
            <a:ext cx="1006617" cy="85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17963" y="1409557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rgbClr val="3E4D62"/>
                </a:solidFill>
                <a:latin typeface="Franklin Gothic Medium" pitchFamily="34" charset="0"/>
              </a:rPr>
              <a:t>С 1 июля 2019 </a:t>
            </a:r>
            <a:endParaRPr lang="ru-RU" sz="2300" dirty="0">
              <a:solidFill>
                <a:srgbClr val="3E4D62"/>
              </a:solidFill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80727" y="2878191"/>
            <a:ext cx="5108021" cy="887083"/>
          </a:xfrm>
          <a:prstGeom prst="rect">
            <a:avLst/>
          </a:prstGeom>
          <a:solidFill>
            <a:srgbClr val="FE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I:\Папки сотрудников\Юзвак\Юзвак\transparent-timer-clock-1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/>
          <a:stretch/>
        </p:blipFill>
        <p:spPr bwMode="auto">
          <a:xfrm rot="21416136">
            <a:off x="4303736" y="2941638"/>
            <a:ext cx="1006617" cy="85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69891" y="2921622"/>
            <a:ext cx="38884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rgbClr val="3E4D62"/>
                </a:solidFill>
                <a:latin typeface="Franklin Gothic Medium" pitchFamily="34" charset="0"/>
              </a:rPr>
              <a:t>С 12 мая 2019,</a:t>
            </a:r>
            <a:br>
              <a:rPr lang="ru-RU" sz="2300" dirty="0" smtClean="0">
                <a:solidFill>
                  <a:srgbClr val="3E4D62"/>
                </a:solidFill>
                <a:latin typeface="Franklin Gothic Medium" pitchFamily="34" charset="0"/>
              </a:rPr>
            </a:br>
            <a:r>
              <a:rPr lang="ru-RU" sz="2300" dirty="0" smtClean="0">
                <a:solidFill>
                  <a:srgbClr val="3E4D62"/>
                </a:solidFill>
                <a:latin typeface="Franklin Gothic Medium" pitchFamily="34" charset="0"/>
              </a:rPr>
              <a:t>с 1 июля 2019</a:t>
            </a:r>
            <a:endParaRPr lang="ru-RU" sz="2300" dirty="0">
              <a:solidFill>
                <a:srgbClr val="3E4D62"/>
              </a:solidFill>
              <a:latin typeface="Franklin Gothic Medium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1594" y="4797152"/>
            <a:ext cx="5108021" cy="887083"/>
          </a:xfrm>
          <a:prstGeom prst="rect">
            <a:avLst/>
          </a:prstGeom>
          <a:solidFill>
            <a:srgbClr val="FE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I:\Папки сотрудников\Юзвак\Юзвак\transparent-timer-clock-1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/>
          <a:stretch/>
        </p:blipFill>
        <p:spPr bwMode="auto">
          <a:xfrm rot="20563603">
            <a:off x="3627676" y="4853300"/>
            <a:ext cx="1025165" cy="87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524163" y="5017554"/>
            <a:ext cx="38884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rgbClr val="3E4D62"/>
                </a:solidFill>
                <a:latin typeface="Franklin Gothic Medium" pitchFamily="34" charset="0"/>
              </a:rPr>
              <a:t>С 1 июля 2019</a:t>
            </a:r>
            <a:endParaRPr lang="ru-RU" sz="2300" dirty="0">
              <a:solidFill>
                <a:srgbClr val="3E4D62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69503" y="1315455"/>
            <a:ext cx="9342846" cy="10049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21766" y="1316201"/>
            <a:ext cx="7442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Обеспечение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заявок на участие в конкурсах и аукционах в электронной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форме путем предоставления банковской гарантии (ст.44 Закона № 44-ФЗ)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67946" y="2720561"/>
            <a:ext cx="8883985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18956" y="2798666"/>
            <a:ext cx="7093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Обеспечение исполнения контракта (изменение, уменьшение размера) (ст.96 Закона № 44-ФЗ)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427064" y="4144172"/>
            <a:ext cx="9100407" cy="10452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87486" y="4144172"/>
            <a:ext cx="70939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Новое обеспечение исполнения контракта при отзыве лицензии у банка, предоставившего банковскую гарантию (ст.34 Закона № 44-ФЗ)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79939" y="5609179"/>
            <a:ext cx="8883985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o.yuzvak\Pictures\document1600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2" y="2670623"/>
            <a:ext cx="1120181" cy="11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.yuzvak\Pictures\docs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" y="4008427"/>
            <a:ext cx="1316736" cy="13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o.yuzvak\Pictures\docs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1" y="1119105"/>
            <a:ext cx="1245518" cy="124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768087" y="5687284"/>
            <a:ext cx="6830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Новый состав проектной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документации в отношении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ОКС (изменения в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ГрК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 РФ)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20" name="Picture 3" descr="C:\Users\o.yuzvak\Pictures\document1600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7" y="5419924"/>
            <a:ext cx="1120181" cy="11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9911" y="229640"/>
            <a:ext cx="675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Федеральный закон от 31.12.2017 года № 502-ФЗ</a:t>
            </a:r>
            <a:endParaRPr lang="ru-RU" sz="28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449371" y="531250"/>
            <a:ext cx="9109402" cy="7925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20130" y="471941"/>
            <a:ext cx="67465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Изменены Правила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оценки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заявок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(постановление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Правительства РФ от 28.11.2013 года №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1085)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449371" y="2204864"/>
            <a:ext cx="8361790" cy="20882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-668085" y="5294360"/>
            <a:ext cx="9295227" cy="9856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21803" y="2335180"/>
            <a:ext cx="427027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Изменения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в постановление Правительства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РФ 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от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4 февраля 2014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года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№ 99 (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установление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дополнительных требований к участникам закупок тех же строительных работ)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8325" y="5433220"/>
            <a:ext cx="6333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Внесены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изменения в приказ Минфина России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№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126н от 4 июня 2018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года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25" name="Picture 3" descr="C:\Users\o.yuzvak\Pictures\document1600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67421"/>
            <a:ext cx="1120181" cy="11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o.yuzvak\Pictures\docs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51" y="2035940"/>
            <a:ext cx="1245518" cy="124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o.yuzvak\Pictures\document1600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4" y="5159785"/>
            <a:ext cx="1120181" cy="11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620996"/>
            <a:ext cx="3661215" cy="332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2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911876/1e3681df-a020-4605-b4f9-0fb9246b34b2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59046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5231" y="338407"/>
            <a:ext cx="7022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Franklin Gothic Medium" pitchFamily="34" charset="0"/>
              </a:rPr>
              <a:t>Федеральный закон № 69-ФЗ</a:t>
            </a:r>
            <a:endParaRPr lang="ru-RU" sz="40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Franklin Gothic Medium" pitchFamily="34" charset="0"/>
              </a:rPr>
              <a:t>Закупка услуг по организации отдыха и оздоровления детей </a:t>
            </a:r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– 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itchFamily="34" charset="0"/>
                <a:sym typeface="Wingdings"/>
              </a:rPr>
              <a:t> </a:t>
            </a:r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конкурс с ограниченным участием (ст. 56, 56.1 Закона </a:t>
            </a:r>
            <a:b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№ 44-ФЗ) +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установление дополнительных требований к участникам</a:t>
            </a:r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104" y="3713833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Franklin Gothic Medium" pitchFamily="34" charset="0"/>
                <a:sym typeface="Wingdings"/>
              </a:rPr>
              <a:t>Исключения:</a:t>
            </a:r>
          </a:p>
          <a:p>
            <a:pPr marL="285750" indent="-285750">
              <a:buFont typeface="Wingdings"/>
              <a:buChar char="m"/>
            </a:pPr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  <a:sym typeface="Wingdings"/>
              </a:rPr>
              <a:t>Закупка у единственного поставщика; </a:t>
            </a:r>
          </a:p>
          <a:p>
            <a:pPr marL="285750" indent="-285750">
              <a:buFont typeface="Wingdings"/>
              <a:buChar char="m"/>
            </a:pPr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  <a:sym typeface="Wingdings"/>
              </a:rPr>
              <a:t>Закупка путем проведения запроса котировок </a:t>
            </a:r>
          </a:p>
          <a:p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  <a:sym typeface="Wingdings"/>
              </a:rPr>
              <a:t>(без установления дополнительных требований)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3114" y="6021288"/>
            <a:ext cx="8559366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079696"/>
            <a:ext cx="5544616" cy="1283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79696"/>
            <a:ext cx="3870477" cy="367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1442" y="208344"/>
            <a:ext cx="7022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Franklin Gothic Medium" pitchFamily="34" charset="0"/>
              </a:rPr>
              <a:t>Федеральный закон № 71-ФЗ</a:t>
            </a:r>
            <a:endParaRPr lang="ru-RU" sz="40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162882"/>
            <a:ext cx="486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Исключена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обязанность заказчика указывать в контракте в случае ненадлежащего исполнения контракта размер штрафа в виде фиксированной суммы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527862"/>
            <a:ext cx="5400600" cy="186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02715" y="2736105"/>
            <a:ext cx="49343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рок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оплаты контракта может быть иным, чем установлен в части 13.1 статьи 34 и составляющий 30 и 15 рабочих дней соответственно, только в случаях установленных законодательством 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9807" y="4728642"/>
            <a:ext cx="8379346" cy="1006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61196" y="478625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тратили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силу положения частей 9-12 статьи 94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(Письмо Минфина России от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15.05.2019 № 24-06-08/34937 «О подготовке и размещении в ЕИС отчета об исполнении контракта и (или) о результатах отдельного этапа его исполнения»)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6465" y="6058162"/>
            <a:ext cx="7378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Изменения в порядок обжалования закупок (ст. 104, 105, 106 Закона № 44-ФЗ):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2317" y="-183594"/>
            <a:ext cx="8559366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049310"/>
            <a:ext cx="419735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26277" y="1093681"/>
            <a:ext cx="4608512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468560" y="3197992"/>
            <a:ext cx="5112568" cy="186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659" y="5589239"/>
            <a:ext cx="8118946" cy="186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60917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Срок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подачи жалобы участником закупки на действия заказчика сокращен с 10 до 5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дней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31442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Обжалование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действий заказчика, оператора электронной площадки, связанных с заключением контракта, осуществляется только участником, с которым заключается такой контракт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9373" y="5765672"/>
            <a:ext cx="78575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связи с рассмотрением жалобы участника исключена обязанность заказчика направлять в ФАС документы, которые размещены на официальном сайте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ЕИСе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4843" y="116632"/>
            <a:ext cx="7378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Изменения в порядок обжалования закупок (ст. 104, 105, 106 Закона № 44-ФЗ):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20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540956" y="5582480"/>
            <a:ext cx="4548376" cy="1275520"/>
          </a:xfrm>
          <a:prstGeom prst="rect">
            <a:avLst/>
          </a:prstGeom>
          <a:solidFill>
            <a:srgbClr val="FE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03744" y="0"/>
            <a:ext cx="4548376" cy="648072"/>
          </a:xfrm>
          <a:prstGeom prst="rect">
            <a:avLst/>
          </a:prstGeom>
          <a:solidFill>
            <a:srgbClr val="FE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2" descr="https://www.moderngov.com/wp-content/uploads/2018/05/achievement-agreement-business-8864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Users\o.yuzvak\Pictures\achievement-agreement-business-886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56" y="1858696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37916" y="829132"/>
            <a:ext cx="3006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ranklin Gothic Medium" pitchFamily="34" charset="0"/>
              </a:rPr>
              <a:t>Н</a:t>
            </a:r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ачальная </a:t>
            </a:r>
            <a:r>
              <a:rPr lang="ru-RU" sz="2000" dirty="0">
                <a:solidFill>
                  <a:schemeClr val="bg1"/>
                </a:solidFill>
                <a:latin typeface="Franklin Gothic Medium" pitchFamily="34" charset="0"/>
              </a:rPr>
              <a:t>цена единиц товаров, работы, услуги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2510" y="811023"/>
            <a:ext cx="3480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Franklin Gothic Medium" pitchFamily="34" charset="0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Franklin Gothic Medium" pitchFamily="34" charset="0"/>
              </a:rPr>
              <a:t>ачальная </a:t>
            </a:r>
            <a:r>
              <a:rPr lang="ru-RU" sz="2000" b="1" dirty="0">
                <a:solidFill>
                  <a:schemeClr val="bg1"/>
                </a:solidFill>
                <a:latin typeface="Franklin Gothic Medium" pitchFamily="34" charset="0"/>
              </a:rPr>
              <a:t>сумма цен единиц товаров, работ, услуг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2194" y="1939245"/>
            <a:ext cx="3269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Закупки при </a:t>
            </a: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осуществлении которых невозможно заранее определить количество товаров, работ,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услуг</a:t>
            </a:r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0760" y="5758575"/>
            <a:ext cx="3269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E4D62"/>
                </a:solidFill>
                <a:latin typeface="Franklin Gothic Medium" pitchFamily="34" charset="0"/>
              </a:rPr>
              <a:t>Закупка лекарственных средств возможно </a:t>
            </a:r>
            <a:r>
              <a:rPr lang="ru-RU" dirty="0">
                <a:solidFill>
                  <a:srgbClr val="3E4D62"/>
                </a:solidFill>
                <a:latin typeface="Franklin Gothic Medium" pitchFamily="34" charset="0"/>
              </a:rPr>
              <a:t>только после 1 октября 2019 </a:t>
            </a:r>
            <a:r>
              <a:rPr lang="ru-RU" dirty="0" smtClean="0">
                <a:solidFill>
                  <a:srgbClr val="3E4D62"/>
                </a:solidFill>
                <a:latin typeface="Franklin Gothic Medium" pitchFamily="34" charset="0"/>
              </a:rPr>
              <a:t>года</a:t>
            </a:r>
            <a:endParaRPr lang="ru-RU" dirty="0">
              <a:solidFill>
                <a:srgbClr val="3E4D62"/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194" y="3551155"/>
            <a:ext cx="34133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Определение и обоснование цены с </a:t>
            </a: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использованием методов, установленных в настоящее время для определения НМЦК и требований к нормированию закупок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6686" y="93203"/>
            <a:ext cx="4880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E4D62"/>
                </a:solidFill>
                <a:latin typeface="Franklin Gothic Medium" pitchFamily="34" charset="0"/>
              </a:rPr>
              <a:t>Реформа закупок «без объема»</a:t>
            </a:r>
            <a:endParaRPr lang="ru-RU" sz="2400" b="1" dirty="0">
              <a:solidFill>
                <a:srgbClr val="3E4D62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275" y="23431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Franklin Gothic Medium" pitchFamily="34" charset="0"/>
              </a:rPr>
              <a:t>Изменения в контракте </a:t>
            </a:r>
            <a:br>
              <a:rPr lang="ru-RU" sz="3200" b="1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Franklin Gothic Medium" pitchFamily="34" charset="0"/>
              </a:rPr>
              <a:t>(ст.34 Закона № 44-ФЗ) </a:t>
            </a:r>
            <a:endParaRPr lang="ru-RU" sz="28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02006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Предоставление </a:t>
            </a:r>
            <a:r>
              <a:rPr lang="ru-RU" sz="2000" dirty="0">
                <a:solidFill>
                  <a:schemeClr val="bg1"/>
                </a:solidFill>
                <a:latin typeface="Franklin Gothic Medium" pitchFamily="34" charset="0"/>
              </a:rPr>
              <a:t>поставщиком гарантийных обязательств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35795" y="5373216"/>
            <a:ext cx="6358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Условие </a:t>
            </a:r>
            <a:r>
              <a:rPr lang="ru-RU" sz="2000" dirty="0">
                <a:solidFill>
                  <a:schemeClr val="bg1"/>
                </a:solidFill>
                <a:latin typeface="Franklin Gothic Medium" pitchFamily="34" charset="0"/>
              </a:rPr>
              <a:t>о том, что в случае применения к участнику закупки, с которым заключается контракт, антидемпинговых мер - выплата аванса при исполнении контракта не допускается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01350" y="697848"/>
            <a:ext cx="33843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обеспечение </a:t>
            </a:r>
            <a:r>
              <a:rPr lang="ru-RU" sz="2000" dirty="0">
                <a:solidFill>
                  <a:schemeClr val="bg1"/>
                </a:solidFill>
                <a:latin typeface="Franklin Gothic Medium" pitchFamily="34" charset="0"/>
              </a:rPr>
              <a:t>гарантийных </a:t>
            </a:r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обязательств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(размер </a:t>
            </a: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такого обеспечения не может превышать 10 %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НМЦК)</a:t>
            </a:r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6502" y="2383196"/>
            <a:ext cx="35651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оформление </a:t>
            </a:r>
            <a:r>
              <a:rPr lang="ru-RU" sz="2000" dirty="0">
                <a:solidFill>
                  <a:schemeClr val="bg1"/>
                </a:solidFill>
                <a:latin typeface="Franklin Gothic Medium" pitchFamily="34" charset="0"/>
              </a:rPr>
              <a:t>документов о приемке исполненных по такому контракту обязательств </a:t>
            </a:r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- только </a:t>
            </a:r>
            <a:r>
              <a:rPr lang="ru-RU" sz="2000" dirty="0">
                <a:solidFill>
                  <a:schemeClr val="bg1"/>
                </a:solidFill>
                <a:latin typeface="Franklin Gothic Medium" pitchFamily="34" charset="0"/>
              </a:rPr>
              <a:t>после предоставления поставщиком гарантийного обеспечения</a:t>
            </a:r>
          </a:p>
        </p:txBody>
      </p:sp>
      <p:pic>
        <p:nvPicPr>
          <p:cNvPr id="8194" name="Picture 2" descr="I:\Папки сотрудников\Юзвак\Юзвак\подготовка документов\Презентации\сток\Fotolia_53639999_Subscription_Monthly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2" y="1981719"/>
            <a:ext cx="4542067" cy="30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5229200"/>
            <a:ext cx="97565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6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1179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Medium</vt:lpstr>
      <vt:lpstr>Times New Roman</vt:lpstr>
      <vt:lpstr>Wingdings</vt:lpstr>
      <vt:lpstr>Wingdings 2</vt:lpstr>
      <vt:lpstr>Тема Office</vt:lpstr>
      <vt:lpstr>Основные изменения законодательства в сфере закупок товаров, работ, услуг для обеспечения государственных и муниципальных нужд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изменения законодательства в сфере закупок товаров, работ, услуг для обеспечения государственных и муниципальных нужд</dc:title>
  <dc:creator>Ольга Александровна Юзвак</dc:creator>
  <cp:lastModifiedBy>Николаева И.В.</cp:lastModifiedBy>
  <cp:revision>28</cp:revision>
  <dcterms:created xsi:type="dcterms:W3CDTF">2019-05-22T02:24:45Z</dcterms:created>
  <dcterms:modified xsi:type="dcterms:W3CDTF">2019-05-27T08:53:19Z</dcterms:modified>
</cp:coreProperties>
</file>